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263" r:id="rId10"/>
    <p:sldId id="328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80000"/>
    <a:srgbClr val="FFCC00"/>
    <a:srgbClr val="FF9900"/>
    <a:srgbClr val="FF99FF"/>
    <a:srgbClr val="FFFF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81" autoAdjust="0"/>
  </p:normalViewPr>
  <p:slideViewPr>
    <p:cSldViewPr>
      <p:cViewPr>
        <p:scale>
          <a:sx n="66" d="100"/>
          <a:sy n="66" d="100"/>
        </p:scale>
        <p:origin x="-1290" y="-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L1%2006%20Resource%20PPT%20.ppt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backgroun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9" name="Picture 15" descr="resource">
            <a:hlinkClick r:id="rId15" action="ppaction://hlinkpres?slideindex=1&amp;slidetitle="/>
          </p:cNvPr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200" y="6216650"/>
            <a:ext cx="2057400" cy="415925"/>
          </a:xfrm>
          <a:prstGeom prst="rect">
            <a:avLst/>
          </a:prstGeom>
          <a:noFill/>
        </p:spPr>
      </p:pic>
      <p:pic>
        <p:nvPicPr>
          <p:cNvPr id="1040" name="Picture 16" descr="end">
            <a:hlinkClick r:id="" action="ppaction://hlinkshowjump?jump=lastslide"/>
          </p:cNvPr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924800" y="6091238"/>
            <a:ext cx="685800" cy="614362"/>
          </a:xfrm>
          <a:prstGeom prst="rect">
            <a:avLst/>
          </a:prstGeom>
          <a:noFill/>
        </p:spPr>
      </p:pic>
      <p:pic>
        <p:nvPicPr>
          <p:cNvPr id="1041" name="Picture 17" descr="home">
            <a:hlinkClick r:id="rId18" action="ppaction://hlinksldjump"/>
          </p:cNvPr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191000" y="6019800"/>
            <a:ext cx="711200" cy="673100"/>
          </a:xfrm>
          <a:prstGeom prst="rect">
            <a:avLst/>
          </a:prstGeom>
          <a:noFill/>
        </p:spPr>
      </p:pic>
      <p:pic>
        <p:nvPicPr>
          <p:cNvPr id="1042" name="Picture 18" descr="next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876800" y="6026150"/>
            <a:ext cx="762000" cy="666750"/>
          </a:xfrm>
          <a:prstGeom prst="rect">
            <a:avLst/>
          </a:prstGeom>
          <a:noFill/>
        </p:spPr>
      </p:pic>
      <p:pic>
        <p:nvPicPr>
          <p:cNvPr id="1043" name="Picture 19" descr="previous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429000" y="6067425"/>
            <a:ext cx="749300" cy="625475"/>
          </a:xfrm>
          <a:prstGeom prst="rect">
            <a:avLst/>
          </a:prstGeom>
          <a:noFill/>
        </p:spPr>
      </p:pic>
      <p:sp>
        <p:nvSpPr>
          <p:cNvPr id="1044" name="Text Box 20"/>
          <p:cNvSpPr txBox="1">
            <a:spLocks noChangeArrowheads="1"/>
          </p:cNvSpPr>
          <p:nvPr userDrawn="1"/>
        </p:nvSpPr>
        <p:spPr bwMode="auto">
          <a:xfrm>
            <a:off x="914400" y="4572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1.wav"/><Relationship Id="rId7" Type="http://schemas.openxmlformats.org/officeDocument/2006/relationships/audio" Target="../media/audio4.wav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10" Type="http://schemas.openxmlformats.org/officeDocument/2006/relationships/audio" Target="../media/audio7.wav"/><Relationship Id="rId4" Type="http://schemas.openxmlformats.org/officeDocument/2006/relationships/image" Target="../media/image8.jpeg"/><Relationship Id="rId9" Type="http://schemas.openxmlformats.org/officeDocument/2006/relationships/audio" Target="../media/audio6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2.wav"/><Relationship Id="rId3" Type="http://schemas.openxmlformats.org/officeDocument/2006/relationships/audio" Target="../media/audio8.wav"/><Relationship Id="rId7" Type="http://schemas.openxmlformats.org/officeDocument/2006/relationships/audio" Target="../media/audio11.wav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0.wav"/><Relationship Id="rId5" Type="http://schemas.openxmlformats.org/officeDocument/2006/relationships/audio" Target="../media/audio9.wav"/><Relationship Id="rId10" Type="http://schemas.openxmlformats.org/officeDocument/2006/relationships/audio" Target="../media/audio14.wav"/><Relationship Id="rId4" Type="http://schemas.openxmlformats.org/officeDocument/2006/relationships/image" Target="../media/image8.jpeg"/><Relationship Id="rId9" Type="http://schemas.openxmlformats.org/officeDocument/2006/relationships/audio" Target="../media/audio13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9.wav"/><Relationship Id="rId3" Type="http://schemas.openxmlformats.org/officeDocument/2006/relationships/audio" Target="../media/audio15.wav"/><Relationship Id="rId7" Type="http://schemas.openxmlformats.org/officeDocument/2006/relationships/audio" Target="../media/audio18.wav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7.wav"/><Relationship Id="rId5" Type="http://schemas.openxmlformats.org/officeDocument/2006/relationships/audio" Target="../media/audio16.wav"/><Relationship Id="rId4" Type="http://schemas.openxmlformats.org/officeDocument/2006/relationships/image" Target="../media/image8.jpeg"/><Relationship Id="rId9" Type="http://schemas.openxmlformats.org/officeDocument/2006/relationships/audio" Target="../media/audio20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7" Type="http://schemas.openxmlformats.org/officeDocument/2006/relationships/audio" Target="../media/audio24.wav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3.wav"/><Relationship Id="rId5" Type="http://schemas.openxmlformats.org/officeDocument/2006/relationships/audio" Target="../media/audio22.wav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7.wav"/><Relationship Id="rId5" Type="http://schemas.openxmlformats.org/officeDocument/2006/relationships/audio" Target="../media/audio26.wav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32.wav"/><Relationship Id="rId3" Type="http://schemas.openxmlformats.org/officeDocument/2006/relationships/audio" Target="../media/audio28.wav"/><Relationship Id="rId7" Type="http://schemas.openxmlformats.org/officeDocument/2006/relationships/audio" Target="../media/audio31.wav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0.wav"/><Relationship Id="rId5" Type="http://schemas.openxmlformats.org/officeDocument/2006/relationships/audio" Target="../media/audio29.wav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3.wav"/><Relationship Id="rId7" Type="http://schemas.openxmlformats.org/officeDocument/2006/relationships/audio" Target="../media/audio36.wav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5.wav"/><Relationship Id="rId5" Type="http://schemas.openxmlformats.org/officeDocument/2006/relationships/audio" Target="../media/audio34.wav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41.wav"/><Relationship Id="rId13" Type="http://schemas.openxmlformats.org/officeDocument/2006/relationships/audio" Target="../media/audio46.wav"/><Relationship Id="rId3" Type="http://schemas.openxmlformats.org/officeDocument/2006/relationships/audio" Target="../media/audio37.wav"/><Relationship Id="rId7" Type="http://schemas.openxmlformats.org/officeDocument/2006/relationships/audio" Target="../media/audio40.wav"/><Relationship Id="rId12" Type="http://schemas.openxmlformats.org/officeDocument/2006/relationships/audio" Target="../media/audio45.wav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39.wav"/><Relationship Id="rId11" Type="http://schemas.openxmlformats.org/officeDocument/2006/relationships/audio" Target="../media/audio44.wav"/><Relationship Id="rId5" Type="http://schemas.openxmlformats.org/officeDocument/2006/relationships/audio" Target="../media/audio38.wav"/><Relationship Id="rId10" Type="http://schemas.openxmlformats.org/officeDocument/2006/relationships/audio" Target="../media/audio43.wav"/><Relationship Id="rId4" Type="http://schemas.openxmlformats.org/officeDocument/2006/relationships/image" Target="../media/image8.jpeg"/><Relationship Id="rId9" Type="http://schemas.openxmlformats.org/officeDocument/2006/relationships/audio" Target="../media/audio42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75" name="Picture 43" descr="sam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1693863"/>
            <a:ext cx="5029200" cy="3398837"/>
          </a:xfrm>
          <a:prstGeom prst="rect">
            <a:avLst/>
          </a:prstGeom>
          <a:noFill/>
        </p:spPr>
      </p:pic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2243138" y="173990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 g</a:t>
            </a:r>
            <a:r>
              <a:rPr lang="en-US" sz="1600" b="1">
                <a:cs typeface="Arial" charset="0"/>
              </a:rPr>
              <a:t>â</a:t>
            </a:r>
            <a:r>
              <a:rPr lang="en-US" sz="1600" b="1"/>
              <a:t>teau</a:t>
            </a: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5181600" y="1778000"/>
            <a:ext cx="1924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/>
              <a:t>une tarte aux pommes</a:t>
            </a: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2305050" y="3398838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/>
              <a:t>du pain</a:t>
            </a:r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4814888" y="3340100"/>
            <a:ext cx="1743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 pain complet</a:t>
            </a:r>
          </a:p>
        </p:txBody>
      </p:sp>
      <p:sp>
        <p:nvSpPr>
          <p:cNvPr id="69646" name="Text Box 14"/>
          <p:cNvSpPr txBox="1">
            <a:spLocks noChangeArrowheads="1"/>
          </p:cNvSpPr>
          <p:nvPr/>
        </p:nvSpPr>
        <p:spPr bwMode="auto">
          <a:xfrm>
            <a:off x="2957513" y="4416425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une baguette</a:t>
            </a:r>
          </a:p>
        </p:txBody>
      </p:sp>
      <p:sp>
        <p:nvSpPr>
          <p:cNvPr id="69647" name="Text Box 15"/>
          <p:cNvSpPr txBox="1">
            <a:spLocks noChangeArrowheads="1"/>
          </p:cNvSpPr>
          <p:nvPr/>
        </p:nvSpPr>
        <p:spPr bwMode="auto">
          <a:xfrm>
            <a:off x="5389563" y="4421188"/>
            <a:ext cx="13922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un croissant</a:t>
            </a: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1905000" y="4572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b="1">
                <a:solidFill>
                  <a:schemeClr val="bg1"/>
                </a:solidFill>
              </a:rPr>
              <a:t> la boulangerie-p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â</a:t>
            </a:r>
            <a:r>
              <a:rPr lang="en-US" b="1">
                <a:solidFill>
                  <a:schemeClr val="bg1"/>
                </a:solidFill>
              </a:rPr>
              <a:t>tisserie</a:t>
            </a:r>
          </a:p>
        </p:txBody>
      </p:sp>
      <p:pic>
        <p:nvPicPr>
          <p:cNvPr id="69659" name="Picture 27" descr="audio-small">
            <a:hlinkClick r:id="" action="ppaction://noaction">
              <a:snd r:embed="rId3" name="0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68325"/>
            <a:ext cx="228600" cy="215900"/>
          </a:xfrm>
          <a:prstGeom prst="rect">
            <a:avLst/>
          </a:prstGeom>
          <a:noFill/>
        </p:spPr>
      </p:pic>
      <p:sp>
        <p:nvSpPr>
          <p:cNvPr id="69666" name="Line 34"/>
          <p:cNvSpPr>
            <a:spLocks noChangeShapeType="1"/>
          </p:cNvSpPr>
          <p:nvPr/>
        </p:nvSpPr>
        <p:spPr bwMode="auto">
          <a:xfrm>
            <a:off x="3400425" y="3609975"/>
            <a:ext cx="3048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668" name="Line 36"/>
          <p:cNvSpPr>
            <a:spLocks noChangeShapeType="1"/>
          </p:cNvSpPr>
          <p:nvPr/>
        </p:nvSpPr>
        <p:spPr bwMode="auto">
          <a:xfrm flipV="1">
            <a:off x="2976563" y="4262438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669" name="Line 37"/>
          <p:cNvSpPr>
            <a:spLocks noChangeShapeType="1"/>
          </p:cNvSpPr>
          <p:nvPr/>
        </p:nvSpPr>
        <p:spPr bwMode="auto">
          <a:xfrm>
            <a:off x="4757738" y="3624263"/>
            <a:ext cx="2286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670" name="Line 38"/>
          <p:cNvSpPr>
            <a:spLocks noChangeShapeType="1"/>
          </p:cNvSpPr>
          <p:nvPr/>
        </p:nvSpPr>
        <p:spPr bwMode="auto">
          <a:xfrm flipV="1">
            <a:off x="5395913" y="4262438"/>
            <a:ext cx="457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69660" name="Picture 28" descr="audio-small">
            <a:hlinkClick r:id="" action="ppaction://noaction">
              <a:snd r:embed="rId5" name="0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3275" y="1819275"/>
            <a:ext cx="228600" cy="215900"/>
          </a:xfrm>
          <a:prstGeom prst="rect">
            <a:avLst/>
          </a:prstGeom>
          <a:noFill/>
        </p:spPr>
      </p:pic>
      <p:pic>
        <p:nvPicPr>
          <p:cNvPr id="69661" name="Picture 29" descr="audio-small">
            <a:hlinkClick r:id="" action="ppaction://noaction">
              <a:snd r:embed="rId6" name="0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4788" y="1860550"/>
            <a:ext cx="228600" cy="215900"/>
          </a:xfrm>
          <a:prstGeom prst="rect">
            <a:avLst/>
          </a:prstGeom>
          <a:noFill/>
        </p:spPr>
      </p:pic>
      <p:pic>
        <p:nvPicPr>
          <p:cNvPr id="69664" name="Picture 32" descr="audio-small">
            <a:hlinkClick r:id="" action="ppaction://noaction">
              <a:snd r:embed="rId7" name="0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0825" y="4491038"/>
            <a:ext cx="228600" cy="215900"/>
          </a:xfrm>
          <a:prstGeom prst="rect">
            <a:avLst/>
          </a:prstGeom>
          <a:noFill/>
        </p:spPr>
      </p:pic>
      <p:pic>
        <p:nvPicPr>
          <p:cNvPr id="69663" name="Picture 31" descr="audio-small">
            <a:hlinkClick r:id="" action="ppaction://noaction">
              <a:snd r:embed="rId8" name="0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513" y="4491038"/>
            <a:ext cx="228600" cy="215900"/>
          </a:xfrm>
          <a:prstGeom prst="rect">
            <a:avLst/>
          </a:prstGeom>
          <a:noFill/>
        </p:spPr>
      </p:pic>
      <p:pic>
        <p:nvPicPr>
          <p:cNvPr id="69662" name="Picture 30" descr="audio-small">
            <a:hlinkClick r:id="" action="ppaction://noaction">
              <a:snd r:embed="rId9" name="0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409950"/>
            <a:ext cx="228600" cy="215900"/>
          </a:xfrm>
          <a:prstGeom prst="rect">
            <a:avLst/>
          </a:prstGeom>
          <a:noFill/>
        </p:spPr>
      </p:pic>
      <p:pic>
        <p:nvPicPr>
          <p:cNvPr id="69665" name="Picture 33" descr="audio-small">
            <a:hlinkClick r:id="" action="ppaction://noaction">
              <a:snd r:embed="rId10" name="0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0713" y="3459163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2" grpId="0"/>
      <p:bldP spid="69643" grpId="0"/>
      <p:bldP spid="69644" grpId="0"/>
      <p:bldP spid="69645" grpId="0"/>
      <p:bldP spid="69646" grpId="0"/>
      <p:bldP spid="696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685800" y="1676400"/>
            <a:ext cx="807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4. Nous faisons les courses au café.</a:t>
            </a: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1052513" y="2119313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 dirty="0" smtClean="0">
                <a:solidFill>
                  <a:srgbClr val="FFCC00"/>
                </a:solidFill>
              </a:rPr>
              <a:t>Faux</a:t>
            </a:r>
            <a:endParaRPr lang="fr-FR" b="1" dirty="0">
              <a:solidFill>
                <a:srgbClr val="FFCC00"/>
              </a:solidFill>
            </a:endParaRPr>
          </a:p>
        </p:txBody>
      </p:sp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1828800" y="427038"/>
            <a:ext cx="381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800" dirty="0" smtClean="0">
                <a:solidFill>
                  <a:srgbClr val="FFCC00"/>
                </a:solidFill>
              </a:rPr>
              <a:t>Vrai ou faux?</a:t>
            </a:r>
            <a:endParaRPr lang="en-US" sz="2800" b="1" dirty="0">
              <a:solidFill>
                <a:srgbClr val="FFCC00"/>
              </a:solidFill>
            </a:endParaRPr>
          </a:p>
        </p:txBody>
      </p:sp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685800" y="2924175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5.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On mange quelquefois des œufs avec du </a:t>
            </a:r>
          </a:p>
          <a:p>
            <a:r>
              <a:rPr lang="en-US" b="1">
                <a:solidFill>
                  <a:schemeClr val="bg1"/>
                </a:solidFill>
                <a:cs typeface="Arial" charset="0"/>
              </a:rPr>
              <a:t>    sel et du poivre.</a:t>
            </a:r>
            <a:endParaRPr lang="fr-FR" b="1">
              <a:solidFill>
                <a:schemeClr val="bg1"/>
              </a:solidFill>
            </a:endParaRPr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1052513" y="37338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 dirty="0" smtClean="0">
                <a:solidFill>
                  <a:srgbClr val="FFCC00"/>
                </a:solidFill>
              </a:rPr>
              <a:t>Vrai </a:t>
            </a:r>
            <a:endParaRPr lang="fr-FR" b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4" grpId="0"/>
      <p:bldP spid="104456" grpId="0"/>
      <p:bldP spid="1044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21" name="Picture 13" descr="FR01-0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84300"/>
            <a:ext cx="5562600" cy="3721100"/>
          </a:xfrm>
          <a:noFill/>
          <a:ln>
            <a:miter lim="800000"/>
            <a:headEnd/>
            <a:tailEnd/>
          </a:ln>
        </p:spPr>
      </p:pic>
      <p:sp>
        <p:nvSpPr>
          <p:cNvPr id="94223" name="Text Box 15"/>
          <p:cNvSpPr txBox="1">
            <a:spLocks noChangeArrowheads="1"/>
          </p:cNvSpPr>
          <p:nvPr/>
        </p:nvSpPr>
        <p:spPr bwMode="auto">
          <a:xfrm>
            <a:off x="2308225" y="1720850"/>
            <a:ext cx="1501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de la crème</a:t>
            </a:r>
            <a:endParaRPr lang="en-US" sz="1600" b="1"/>
          </a:p>
        </p:txBody>
      </p:sp>
      <p:sp>
        <p:nvSpPr>
          <p:cNvPr id="94224" name="Text Box 16"/>
          <p:cNvSpPr txBox="1">
            <a:spLocks noChangeArrowheads="1"/>
          </p:cNvSpPr>
          <p:nvPr/>
        </p:nvSpPr>
        <p:spPr bwMode="auto">
          <a:xfrm>
            <a:off x="4833938" y="1587500"/>
            <a:ext cx="9286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 dirty="0">
                <a:cs typeface="Arial" charset="0"/>
              </a:rPr>
              <a:t>du </a:t>
            </a:r>
            <a:r>
              <a:rPr lang="en-US" sz="1600" b="1" dirty="0" err="1">
                <a:cs typeface="Arial" charset="0"/>
              </a:rPr>
              <a:t>lait</a:t>
            </a:r>
            <a:endParaRPr lang="en-US" sz="1600" b="1" dirty="0"/>
          </a:p>
        </p:txBody>
      </p:sp>
      <p:sp>
        <p:nvSpPr>
          <p:cNvPr id="94225" name="Text Box 17"/>
          <p:cNvSpPr txBox="1">
            <a:spLocks noChangeArrowheads="1"/>
          </p:cNvSpPr>
          <p:nvPr/>
        </p:nvSpPr>
        <p:spPr bwMode="auto">
          <a:xfrm>
            <a:off x="5576888" y="1830388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œuf</a:t>
            </a:r>
            <a:endParaRPr lang="en-US" sz="1600" b="1"/>
          </a:p>
        </p:txBody>
      </p:sp>
      <p:sp>
        <p:nvSpPr>
          <p:cNvPr id="94226" name="Text Box 18"/>
          <p:cNvSpPr txBox="1">
            <a:spLocks noChangeArrowheads="1"/>
          </p:cNvSpPr>
          <p:nvPr/>
        </p:nvSpPr>
        <p:spPr bwMode="auto">
          <a:xfrm>
            <a:off x="5308600" y="44577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fromage</a:t>
            </a:r>
            <a:endParaRPr lang="en-US" sz="1600" b="1"/>
          </a:p>
        </p:txBody>
      </p:sp>
      <p:sp>
        <p:nvSpPr>
          <p:cNvPr id="94227" name="Text Box 19"/>
          <p:cNvSpPr txBox="1">
            <a:spLocks noChangeArrowheads="1"/>
          </p:cNvSpPr>
          <p:nvPr/>
        </p:nvSpPr>
        <p:spPr bwMode="auto">
          <a:xfrm>
            <a:off x="3810000" y="36703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beurre</a:t>
            </a:r>
            <a:endParaRPr lang="en-US" sz="1600" b="1"/>
          </a:p>
        </p:txBody>
      </p:sp>
      <p:sp>
        <p:nvSpPr>
          <p:cNvPr id="94228" name="Text Box 20"/>
          <p:cNvSpPr txBox="1">
            <a:spLocks noChangeArrowheads="1"/>
          </p:cNvSpPr>
          <p:nvPr/>
        </p:nvSpPr>
        <p:spPr bwMode="auto">
          <a:xfrm>
            <a:off x="2747963" y="4422775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yaourt</a:t>
            </a:r>
            <a:endParaRPr lang="en-US" sz="1600" b="1"/>
          </a:p>
        </p:txBody>
      </p:sp>
      <p:pic>
        <p:nvPicPr>
          <p:cNvPr id="94236" name="Picture 28" descr="audio-small">
            <a:hlinkClick r:id="" action="ppaction://noaction">
              <a:snd r:embed="rId3" name="0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61975"/>
            <a:ext cx="228600" cy="215900"/>
          </a:xfrm>
          <a:prstGeom prst="rect">
            <a:avLst/>
          </a:prstGeom>
          <a:noFill/>
        </p:spPr>
      </p:pic>
      <p:sp>
        <p:nvSpPr>
          <p:cNvPr id="94243" name="Line 35"/>
          <p:cNvSpPr>
            <a:spLocks noChangeShapeType="1"/>
          </p:cNvSpPr>
          <p:nvPr/>
        </p:nvSpPr>
        <p:spPr bwMode="auto">
          <a:xfrm flipV="1">
            <a:off x="2743200" y="4233863"/>
            <a:ext cx="185738" cy="2619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45" name="Line 37"/>
          <p:cNvSpPr>
            <a:spLocks noChangeShapeType="1"/>
          </p:cNvSpPr>
          <p:nvPr/>
        </p:nvSpPr>
        <p:spPr bwMode="auto">
          <a:xfrm flipH="1">
            <a:off x="4743450" y="3981450"/>
            <a:ext cx="1524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46" name="Line 38"/>
          <p:cNvSpPr>
            <a:spLocks noChangeShapeType="1"/>
          </p:cNvSpPr>
          <p:nvPr/>
        </p:nvSpPr>
        <p:spPr bwMode="auto">
          <a:xfrm flipH="1" flipV="1">
            <a:off x="6072188" y="4119563"/>
            <a:ext cx="4572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47" name="Text Box 39"/>
          <p:cNvSpPr txBox="1">
            <a:spLocks noChangeArrowheads="1"/>
          </p:cNvSpPr>
          <p:nvPr/>
        </p:nvSpPr>
        <p:spPr bwMode="auto">
          <a:xfrm>
            <a:off x="1905000" y="457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crémerie</a:t>
            </a:r>
          </a:p>
        </p:txBody>
      </p:sp>
      <p:pic>
        <p:nvPicPr>
          <p:cNvPr id="94237" name="Picture 29" descr="audio-small">
            <a:hlinkClick r:id="" action="ppaction://noaction">
              <a:snd r:embed="rId5" name="0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5113" y="2024063"/>
            <a:ext cx="228600" cy="215900"/>
          </a:xfrm>
          <a:prstGeom prst="rect">
            <a:avLst/>
          </a:prstGeom>
          <a:noFill/>
        </p:spPr>
      </p:pic>
      <p:pic>
        <p:nvPicPr>
          <p:cNvPr id="94238" name="Picture 30" descr="audio-small">
            <a:hlinkClick r:id="" action="ppaction://noaction">
              <a:snd r:embed="rId6" name="1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62113"/>
            <a:ext cx="228600" cy="215900"/>
          </a:xfrm>
          <a:prstGeom prst="rect">
            <a:avLst/>
          </a:prstGeom>
          <a:noFill/>
        </p:spPr>
      </p:pic>
      <p:pic>
        <p:nvPicPr>
          <p:cNvPr id="94239" name="Picture 31" descr="audio-small">
            <a:hlinkClick r:id="" action="ppaction://noaction">
              <a:snd r:embed="rId7" name="1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895475"/>
            <a:ext cx="228600" cy="215900"/>
          </a:xfrm>
          <a:prstGeom prst="rect">
            <a:avLst/>
          </a:prstGeom>
          <a:noFill/>
        </p:spPr>
      </p:pic>
      <p:pic>
        <p:nvPicPr>
          <p:cNvPr id="94240" name="Picture 32" descr="audio-small">
            <a:hlinkClick r:id="" action="ppaction://noaction">
              <a:snd r:embed="rId8" name="1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8913" y="4529138"/>
            <a:ext cx="228600" cy="215900"/>
          </a:xfrm>
          <a:prstGeom prst="rect">
            <a:avLst/>
          </a:prstGeom>
          <a:noFill/>
        </p:spPr>
      </p:pic>
      <p:pic>
        <p:nvPicPr>
          <p:cNvPr id="94241" name="Picture 33" descr="audio-small">
            <a:hlinkClick r:id="" action="ppaction://noaction">
              <a:snd r:embed="rId9" name="1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1563" y="3748088"/>
            <a:ext cx="228600" cy="215900"/>
          </a:xfrm>
          <a:prstGeom prst="rect">
            <a:avLst/>
          </a:prstGeom>
          <a:noFill/>
        </p:spPr>
      </p:pic>
      <p:pic>
        <p:nvPicPr>
          <p:cNvPr id="94242" name="Picture 34" descr="audio-small">
            <a:hlinkClick r:id="" action="ppaction://noaction">
              <a:snd r:embed="rId10" name="1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4494213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4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3" grpId="0"/>
      <p:bldP spid="94224" grpId="0"/>
      <p:bldP spid="94225" grpId="0"/>
      <p:bldP spid="94226" grpId="0"/>
      <p:bldP spid="94227" grpId="0"/>
      <p:bldP spid="942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7" name="Picture 11" descr="FR01-03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25" y="1423988"/>
            <a:ext cx="5257800" cy="3681412"/>
          </a:xfrm>
          <a:noFill/>
          <a:ln>
            <a:miter lim="800000"/>
            <a:headEnd/>
            <a:tailEnd/>
          </a:ln>
        </p:spPr>
      </p:pic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2171700" y="257175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porc</a:t>
            </a:r>
            <a:endParaRPr lang="en-US" sz="1600" b="1"/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4252913" y="1995488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poulet</a:t>
            </a:r>
            <a:endParaRPr lang="en-US" sz="1600" b="1"/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3948113" y="343535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bœuf</a:t>
            </a:r>
            <a:endParaRPr lang="en-US" sz="1600" b="1"/>
          </a:p>
        </p:txBody>
      </p:sp>
      <p:sp>
        <p:nvSpPr>
          <p:cNvPr id="96276" name="Text Box 20"/>
          <p:cNvSpPr txBox="1">
            <a:spLocks noChangeArrowheads="1"/>
          </p:cNvSpPr>
          <p:nvPr/>
        </p:nvSpPr>
        <p:spPr bwMode="auto">
          <a:xfrm>
            <a:off x="5672138" y="3852863"/>
            <a:ext cx="15763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>
                <a:cs typeface="Arial" charset="0"/>
              </a:rPr>
              <a:t>de l’agneau</a:t>
            </a:r>
            <a:endParaRPr lang="en-US" sz="1600" b="1"/>
          </a:p>
        </p:txBody>
      </p:sp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5695950" y="2338388"/>
            <a:ext cx="1466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de la viande</a:t>
            </a:r>
            <a:endParaRPr lang="en-US" sz="1600" b="1"/>
          </a:p>
        </p:txBody>
      </p:sp>
      <p:pic>
        <p:nvPicPr>
          <p:cNvPr id="96289" name="Picture 33" descr="audio-small">
            <a:hlinkClick r:id="" action="ppaction://noaction">
              <a:snd r:embed="rId3" name="1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925" y="561975"/>
            <a:ext cx="228600" cy="215900"/>
          </a:xfrm>
          <a:prstGeom prst="rect">
            <a:avLst/>
          </a:prstGeom>
          <a:noFill/>
        </p:spPr>
      </p:pic>
      <p:sp>
        <p:nvSpPr>
          <p:cNvPr id="96296" name="Text Box 40"/>
          <p:cNvSpPr txBox="1">
            <a:spLocks noChangeArrowheads="1"/>
          </p:cNvSpPr>
          <p:nvPr/>
        </p:nvSpPr>
        <p:spPr bwMode="auto">
          <a:xfrm>
            <a:off x="1905000" y="4572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boucherie</a:t>
            </a:r>
          </a:p>
        </p:txBody>
      </p:sp>
      <p:pic>
        <p:nvPicPr>
          <p:cNvPr id="96290" name="Picture 34" descr="audio-small">
            <a:hlinkClick r:id="" action="ppaction://noaction">
              <a:snd r:embed="rId5" name="1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2852738"/>
            <a:ext cx="228600" cy="215900"/>
          </a:xfrm>
          <a:prstGeom prst="rect">
            <a:avLst/>
          </a:prstGeom>
          <a:noFill/>
        </p:spPr>
      </p:pic>
      <p:pic>
        <p:nvPicPr>
          <p:cNvPr id="96291" name="Picture 35" descr="audio-small">
            <a:hlinkClick r:id="" action="ppaction://noaction">
              <a:snd r:embed="rId6" name="1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6663" y="3519488"/>
            <a:ext cx="228600" cy="215900"/>
          </a:xfrm>
          <a:prstGeom prst="rect">
            <a:avLst/>
          </a:prstGeom>
          <a:noFill/>
        </p:spPr>
      </p:pic>
      <p:pic>
        <p:nvPicPr>
          <p:cNvPr id="96292" name="Picture 36" descr="audio-small">
            <a:hlinkClick r:id="" action="ppaction://noaction">
              <a:snd r:embed="rId7" name="1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6225" y="2060575"/>
            <a:ext cx="228600" cy="215900"/>
          </a:xfrm>
          <a:prstGeom prst="rect">
            <a:avLst/>
          </a:prstGeom>
          <a:noFill/>
        </p:spPr>
      </p:pic>
      <p:pic>
        <p:nvPicPr>
          <p:cNvPr id="96293" name="Picture 37" descr="audio-small">
            <a:hlinkClick r:id="" action="ppaction://noaction">
              <a:snd r:embed="rId8" name="2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4113" y="2657475"/>
            <a:ext cx="228600" cy="215900"/>
          </a:xfrm>
          <a:prstGeom prst="rect">
            <a:avLst/>
          </a:prstGeom>
          <a:noFill/>
        </p:spPr>
      </p:pic>
      <p:pic>
        <p:nvPicPr>
          <p:cNvPr id="96294" name="Picture 38" descr="audio-small">
            <a:hlinkClick r:id="" action="ppaction://noaction">
              <a:snd r:embed="rId9" name="1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4146550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9" grpId="0"/>
      <p:bldP spid="96274" grpId="0"/>
      <p:bldP spid="96275" grpId="0"/>
      <p:bldP spid="96276" grpId="0"/>
      <p:bldP spid="962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4" name="Picture 10" descr="FR01-04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530350"/>
            <a:ext cx="5067300" cy="3498850"/>
          </a:xfrm>
          <a:noFill/>
          <a:ln>
            <a:miter lim="800000"/>
            <a:headEnd/>
            <a:tailEnd/>
          </a:ln>
        </p:spPr>
      </p:pic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4062413" y="200025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une crevette</a:t>
            </a:r>
            <a:endParaRPr lang="en-US" sz="1600" b="1"/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3962400" y="2425700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crabe</a:t>
            </a:r>
            <a:endParaRPr lang="en-US" sz="1600" b="1"/>
          </a:p>
        </p:txBody>
      </p:sp>
      <p:sp>
        <p:nvSpPr>
          <p:cNvPr id="98318" name="Text Box 14"/>
          <p:cNvSpPr txBox="1">
            <a:spLocks noChangeArrowheads="1"/>
          </p:cNvSpPr>
          <p:nvPr/>
        </p:nvSpPr>
        <p:spPr bwMode="auto">
          <a:xfrm>
            <a:off x="4457700" y="441960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un poisson</a:t>
            </a:r>
            <a:endParaRPr lang="en-US" sz="1600" b="1"/>
          </a:p>
        </p:txBody>
      </p:sp>
      <p:pic>
        <p:nvPicPr>
          <p:cNvPr id="98324" name="Picture 20" descr="audio-small">
            <a:hlinkClick r:id="" action="ppaction://noaction">
              <a:snd r:embed="rId3" name="2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925" y="566738"/>
            <a:ext cx="228600" cy="215900"/>
          </a:xfrm>
          <a:prstGeom prst="rect">
            <a:avLst/>
          </a:prstGeom>
          <a:noFill/>
        </p:spPr>
      </p:pic>
      <p:pic>
        <p:nvPicPr>
          <p:cNvPr id="98325" name="Picture 21" descr="audio-small">
            <a:hlinkClick r:id="" action="ppaction://noaction">
              <a:snd r:embed="rId5" name="2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5" y="2073275"/>
            <a:ext cx="228600" cy="215900"/>
          </a:xfrm>
          <a:prstGeom prst="rect">
            <a:avLst/>
          </a:prstGeom>
          <a:noFill/>
        </p:spPr>
      </p:pic>
      <p:pic>
        <p:nvPicPr>
          <p:cNvPr id="98326" name="Picture 22" descr="audio-small">
            <a:hlinkClick r:id="" action="ppaction://noaction">
              <a:snd r:embed="rId6" name="2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501900"/>
            <a:ext cx="228600" cy="215900"/>
          </a:xfrm>
          <a:prstGeom prst="rect">
            <a:avLst/>
          </a:prstGeom>
          <a:noFill/>
        </p:spPr>
      </p:pic>
      <p:pic>
        <p:nvPicPr>
          <p:cNvPr id="98327" name="Picture 23" descr="audio-small">
            <a:hlinkClick r:id="" action="ppaction://noaction">
              <a:snd r:embed="rId7" name="2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1013" y="4486275"/>
            <a:ext cx="228600" cy="215900"/>
          </a:xfrm>
          <a:prstGeom prst="rect">
            <a:avLst/>
          </a:prstGeom>
          <a:noFill/>
        </p:spPr>
      </p:pic>
      <p:sp>
        <p:nvSpPr>
          <p:cNvPr id="98329" name="Text Box 25"/>
          <p:cNvSpPr txBox="1">
            <a:spLocks noChangeArrowheads="1"/>
          </p:cNvSpPr>
          <p:nvPr/>
        </p:nvSpPr>
        <p:spPr bwMode="auto">
          <a:xfrm>
            <a:off x="19050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poissonnerie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6" grpId="0"/>
      <p:bldP spid="98317" grpId="0"/>
      <p:bldP spid="983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6" name="Picture 8" descr="FR01-05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87488"/>
            <a:ext cx="5194300" cy="3617912"/>
          </a:xfrm>
          <a:noFill/>
          <a:ln>
            <a:miter lim="800000"/>
            <a:headEnd/>
            <a:tailEnd/>
          </a:ln>
        </p:spPr>
      </p:pic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4071938" y="1779588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saucisson</a:t>
            </a:r>
            <a:endParaRPr lang="en-US" sz="1600" b="1"/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5319713" y="422275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jambon</a:t>
            </a:r>
            <a:endParaRPr lang="en-US" sz="1600" b="1"/>
          </a:p>
        </p:txBody>
      </p:sp>
      <p:pic>
        <p:nvPicPr>
          <p:cNvPr id="99341" name="Picture 13" descr="audio-small">
            <a:hlinkClick r:id="" action="ppaction://noaction">
              <a:snd r:embed="rId3" name="2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61975"/>
            <a:ext cx="228600" cy="215900"/>
          </a:xfrm>
          <a:prstGeom prst="rect">
            <a:avLst/>
          </a:prstGeom>
          <a:noFill/>
        </p:spPr>
      </p:pic>
      <p:sp>
        <p:nvSpPr>
          <p:cNvPr id="99345" name="Text Box 17"/>
          <p:cNvSpPr txBox="1">
            <a:spLocks noChangeArrowheads="1"/>
          </p:cNvSpPr>
          <p:nvPr/>
        </p:nvSpPr>
        <p:spPr bwMode="auto">
          <a:xfrm>
            <a:off x="19050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la charcuterie</a:t>
            </a:r>
          </a:p>
        </p:txBody>
      </p:sp>
      <p:pic>
        <p:nvPicPr>
          <p:cNvPr id="99342" name="Picture 14" descr="audio-small">
            <a:hlinkClick r:id="" action="ppaction://noaction">
              <a:snd r:embed="rId5" name="2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1852613"/>
            <a:ext cx="228600" cy="215900"/>
          </a:xfrm>
          <a:prstGeom prst="rect">
            <a:avLst/>
          </a:prstGeom>
          <a:noFill/>
        </p:spPr>
      </p:pic>
      <p:pic>
        <p:nvPicPr>
          <p:cNvPr id="99343" name="Picture 15" descr="audio-small">
            <a:hlinkClick r:id="" action="ppaction://noaction">
              <a:snd r:embed="rId6" name="2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0" y="4291013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8" grpId="0"/>
      <p:bldP spid="993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9" name="Picture 7" descr="FR01-06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0563" y="1312863"/>
            <a:ext cx="5168900" cy="4021137"/>
          </a:xfrm>
          <a:noFill/>
          <a:ln>
            <a:miter lim="800000"/>
            <a:headEnd/>
            <a:tailEnd/>
          </a:ln>
        </p:spPr>
      </p:pic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2667000" y="2559050"/>
            <a:ext cx="1157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de l’huile</a:t>
            </a:r>
            <a:endParaRPr lang="en-US" sz="1600" b="1"/>
          </a:p>
        </p:txBody>
      </p:sp>
      <p:sp>
        <p:nvSpPr>
          <p:cNvPr id="100362" name="Text Box 10"/>
          <p:cNvSpPr txBox="1">
            <a:spLocks noChangeArrowheads="1"/>
          </p:cNvSpPr>
          <p:nvPr/>
        </p:nvSpPr>
        <p:spPr bwMode="auto">
          <a:xfrm>
            <a:off x="3581400" y="4341813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poivre</a:t>
            </a:r>
            <a:endParaRPr lang="en-US" sz="1600" b="1"/>
          </a:p>
        </p:txBody>
      </p:sp>
      <p:sp>
        <p:nvSpPr>
          <p:cNvPr id="100363" name="Text Box 11"/>
          <p:cNvSpPr txBox="1">
            <a:spLocks noChangeArrowheads="1"/>
          </p:cNvSpPr>
          <p:nvPr/>
        </p:nvSpPr>
        <p:spPr bwMode="auto">
          <a:xfrm>
            <a:off x="5243513" y="2603500"/>
            <a:ext cx="148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vinaigre</a:t>
            </a:r>
            <a:endParaRPr lang="en-US" sz="1600" b="1"/>
          </a:p>
        </p:txBody>
      </p:sp>
      <p:sp>
        <p:nvSpPr>
          <p:cNvPr id="100364" name="Text Box 12"/>
          <p:cNvSpPr txBox="1">
            <a:spLocks noChangeArrowheads="1"/>
          </p:cNvSpPr>
          <p:nvPr/>
        </p:nvSpPr>
        <p:spPr bwMode="auto">
          <a:xfrm>
            <a:off x="5133975" y="4130675"/>
            <a:ext cx="795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cs typeface="Arial" charset="0"/>
              </a:rPr>
              <a:t>du sel</a:t>
            </a:r>
            <a:endParaRPr lang="en-US" sz="1600" b="1"/>
          </a:p>
        </p:txBody>
      </p:sp>
      <p:pic>
        <p:nvPicPr>
          <p:cNvPr id="100366" name="Picture 14" descr="audio-small">
            <a:hlinkClick r:id="" action="ppaction://noaction">
              <a:snd r:embed="rId3" name="2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0688" y="547688"/>
            <a:ext cx="228600" cy="215900"/>
          </a:xfrm>
          <a:prstGeom prst="rect">
            <a:avLst/>
          </a:prstGeom>
          <a:noFill/>
        </p:spPr>
      </p:pic>
      <p:sp>
        <p:nvSpPr>
          <p:cNvPr id="100374" name="Text Box 22"/>
          <p:cNvSpPr txBox="1">
            <a:spLocks noChangeArrowheads="1"/>
          </p:cNvSpPr>
          <p:nvPr/>
        </p:nvSpPr>
        <p:spPr bwMode="auto">
          <a:xfrm>
            <a:off x="1905000" y="457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À l’épicerie</a:t>
            </a:r>
          </a:p>
        </p:txBody>
      </p:sp>
      <p:pic>
        <p:nvPicPr>
          <p:cNvPr id="100367" name="Picture 15" descr="audio-small">
            <a:hlinkClick r:id="" action="ppaction://noaction">
              <a:snd r:embed="rId5" name="2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0938" y="2620963"/>
            <a:ext cx="228600" cy="215900"/>
          </a:xfrm>
          <a:prstGeom prst="rect">
            <a:avLst/>
          </a:prstGeom>
          <a:noFill/>
        </p:spPr>
      </p:pic>
      <p:pic>
        <p:nvPicPr>
          <p:cNvPr id="100368" name="Picture 16" descr="audio-small">
            <a:hlinkClick r:id="" action="ppaction://noaction">
              <a:snd r:embed="rId6" name="3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2678113"/>
            <a:ext cx="228600" cy="215900"/>
          </a:xfrm>
          <a:prstGeom prst="rect">
            <a:avLst/>
          </a:prstGeom>
          <a:noFill/>
        </p:spPr>
      </p:pic>
      <p:pic>
        <p:nvPicPr>
          <p:cNvPr id="100369" name="Picture 17" descr="audio-small">
            <a:hlinkClick r:id="" action="ppaction://noaction">
              <a:snd r:embed="rId7" name="3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216400"/>
            <a:ext cx="228600" cy="215900"/>
          </a:xfrm>
          <a:prstGeom prst="rect">
            <a:avLst/>
          </a:prstGeom>
          <a:noFill/>
        </p:spPr>
      </p:pic>
      <p:pic>
        <p:nvPicPr>
          <p:cNvPr id="100370" name="Picture 18" descr="audio-small">
            <a:hlinkClick r:id="" action="ppaction://noaction">
              <a:snd r:embed="rId8" name="3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6775" y="4395788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1" grpId="0"/>
      <p:bldP spid="100362" grpId="0"/>
      <p:bldP spid="100363" grpId="0"/>
      <p:bldP spid="1003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5" name="Picture 9" descr="FR01-07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00" y="1146175"/>
            <a:ext cx="4914900" cy="4016375"/>
          </a:xfrm>
          <a:noFill/>
          <a:ln>
            <a:miter lim="800000"/>
            <a:headEnd/>
            <a:tailEnd/>
          </a:ln>
        </p:spPr>
      </p:pic>
      <p:grpSp>
        <p:nvGrpSpPr>
          <p:cNvPr id="101389" name="Group 13"/>
          <p:cNvGrpSpPr>
            <a:grpSpLocks/>
          </p:cNvGrpSpPr>
          <p:nvPr/>
        </p:nvGrpSpPr>
        <p:grpSpPr bwMode="auto">
          <a:xfrm>
            <a:off x="3757613" y="4519613"/>
            <a:ext cx="801687" cy="336550"/>
            <a:chOff x="1959" y="2908"/>
            <a:chExt cx="505" cy="212"/>
          </a:xfrm>
        </p:grpSpPr>
        <p:sp>
          <p:nvSpPr>
            <p:cNvPr id="101388" name="AutoShape 12"/>
            <p:cNvSpPr>
              <a:spLocks noChangeArrowheads="1"/>
            </p:cNvSpPr>
            <p:nvPr/>
          </p:nvSpPr>
          <p:spPr bwMode="auto">
            <a:xfrm>
              <a:off x="1984" y="2944"/>
              <a:ext cx="480" cy="1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F8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87" name="Text Box 11"/>
            <p:cNvSpPr txBox="1">
              <a:spLocks noChangeArrowheads="1"/>
            </p:cNvSpPr>
            <p:nvPr/>
          </p:nvSpPr>
          <p:spPr bwMode="auto">
            <a:xfrm>
              <a:off x="1959" y="2908"/>
              <a:ext cx="1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 sz="1600" b="1"/>
            </a:p>
          </p:txBody>
        </p:sp>
      </p:grp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742950" y="2508250"/>
            <a:ext cx="2706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Paul fait les courses.</a:t>
            </a:r>
          </a:p>
        </p:txBody>
      </p:sp>
      <p:sp>
        <p:nvSpPr>
          <p:cNvPr id="101391" name="Text Box 15"/>
          <p:cNvSpPr txBox="1">
            <a:spLocks noChangeArrowheads="1"/>
          </p:cNvSpPr>
          <p:nvPr/>
        </p:nvSpPr>
        <p:spPr bwMode="auto">
          <a:xfrm>
            <a:off x="742950" y="2990850"/>
            <a:ext cx="2747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Il va </a:t>
            </a:r>
            <a:r>
              <a:rPr lang="en-US" sz="2000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sz="2000" b="1">
                <a:solidFill>
                  <a:schemeClr val="bg1"/>
                </a:solidFill>
              </a:rPr>
              <a:t> la boulangerie.</a:t>
            </a:r>
          </a:p>
        </p:txBody>
      </p:sp>
      <p:sp>
        <p:nvSpPr>
          <p:cNvPr id="101392" name="Text Box 16"/>
          <p:cNvSpPr txBox="1">
            <a:spLocks noChangeArrowheads="1"/>
          </p:cNvSpPr>
          <p:nvPr/>
        </p:nvSpPr>
        <p:spPr bwMode="auto">
          <a:xfrm>
            <a:off x="730250" y="3463925"/>
            <a:ext cx="2862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Il va </a:t>
            </a:r>
            <a:r>
              <a:rPr lang="en-US" sz="2000" b="1">
                <a:solidFill>
                  <a:schemeClr val="bg1"/>
                </a:solidFill>
                <a:cs typeface="Arial" charset="0"/>
              </a:rPr>
              <a:t>chercher du pain.</a:t>
            </a:r>
            <a:endParaRPr lang="en-US" sz="2000" b="1">
              <a:solidFill>
                <a:schemeClr val="bg1"/>
              </a:solidFill>
            </a:endParaRPr>
          </a:p>
        </p:txBody>
      </p:sp>
      <p:pic>
        <p:nvPicPr>
          <p:cNvPr id="101394" name="Picture 18" descr="audio-small">
            <a:hlinkClick r:id="" action="ppaction://noaction">
              <a:snd r:embed="rId3" name="3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75" y="2613025"/>
            <a:ext cx="228600" cy="215900"/>
          </a:xfrm>
          <a:prstGeom prst="rect">
            <a:avLst/>
          </a:prstGeom>
          <a:noFill/>
        </p:spPr>
      </p:pic>
      <p:pic>
        <p:nvPicPr>
          <p:cNvPr id="101395" name="Picture 19" descr="audio-small">
            <a:hlinkClick r:id="" action="ppaction://noaction">
              <a:snd r:embed="rId5" name="3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" y="3079750"/>
            <a:ext cx="228600" cy="215900"/>
          </a:xfrm>
          <a:prstGeom prst="rect">
            <a:avLst/>
          </a:prstGeom>
          <a:noFill/>
        </p:spPr>
      </p:pic>
      <p:pic>
        <p:nvPicPr>
          <p:cNvPr id="101396" name="Picture 20" descr="audio-small">
            <a:hlinkClick r:id="" action="ppaction://noaction">
              <a:snd r:embed="rId6" name="3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700" y="3546475"/>
            <a:ext cx="228600" cy="215900"/>
          </a:xfrm>
          <a:prstGeom prst="rect">
            <a:avLst/>
          </a:prstGeom>
          <a:noFill/>
        </p:spPr>
      </p:pic>
      <p:sp>
        <p:nvSpPr>
          <p:cNvPr id="101398" name="Rectangle 22"/>
          <p:cNvSpPr>
            <a:spLocks noChangeArrowheads="1"/>
          </p:cNvSpPr>
          <p:nvPr/>
        </p:nvSpPr>
        <p:spPr bwMode="auto">
          <a:xfrm>
            <a:off x="3810000" y="4540250"/>
            <a:ext cx="744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un sac</a:t>
            </a:r>
          </a:p>
        </p:txBody>
      </p:sp>
      <p:pic>
        <p:nvPicPr>
          <p:cNvPr id="101397" name="Picture 21" descr="audio-small">
            <a:hlinkClick r:id="" action="ppaction://noaction">
              <a:snd r:embed="rId7" name="3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9625" y="4579938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0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0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0" grpId="0"/>
      <p:bldP spid="101391" grpId="0"/>
      <p:bldP spid="101392" grpId="0"/>
      <p:bldP spid="1013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0" name="Picture 10" descr="FR01-0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225" y="558800"/>
            <a:ext cx="6883400" cy="3911600"/>
          </a:xfrm>
          <a:noFill/>
          <a:ln>
            <a:miter lim="800000"/>
            <a:headEnd/>
            <a:tailEnd/>
          </a:ln>
        </p:spPr>
      </p:pic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1981200" y="4540250"/>
            <a:ext cx="2990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Paul est 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en-US" sz="1800" b="1">
                <a:solidFill>
                  <a:schemeClr val="bg1"/>
                </a:solidFill>
              </a:rPr>
              <a:t> la boulangerie. </a:t>
            </a:r>
          </a:p>
        </p:txBody>
      </p:sp>
      <p:sp>
        <p:nvSpPr>
          <p:cNvPr id="102413" name="Text Box 13"/>
          <p:cNvSpPr txBox="1">
            <a:spLocks noChangeArrowheads="1"/>
          </p:cNvSpPr>
          <p:nvPr/>
        </p:nvSpPr>
        <p:spPr bwMode="auto">
          <a:xfrm>
            <a:off x="1981200" y="4933950"/>
            <a:ext cx="3333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veut acheter une baguette. </a:t>
            </a:r>
          </a:p>
        </p:txBody>
      </p:sp>
      <p:sp>
        <p:nvSpPr>
          <p:cNvPr id="102414" name="Text Box 14"/>
          <p:cNvSpPr txBox="1">
            <a:spLocks noChangeArrowheads="1"/>
          </p:cNvSpPr>
          <p:nvPr/>
        </p:nvSpPr>
        <p:spPr bwMode="auto">
          <a:xfrm>
            <a:off x="1981200" y="5343525"/>
            <a:ext cx="302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n’y a plus de baguettes. </a:t>
            </a:r>
          </a:p>
        </p:txBody>
      </p:sp>
      <p:sp>
        <p:nvSpPr>
          <p:cNvPr id="102415" name="Text Box 15"/>
          <p:cNvSpPr txBox="1">
            <a:spLocks noChangeArrowheads="1"/>
          </p:cNvSpPr>
          <p:nvPr/>
        </p:nvSpPr>
        <p:spPr bwMode="auto">
          <a:xfrm>
            <a:off x="5715000" y="4524375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ne peut pas acheter de baguette. </a:t>
            </a:r>
          </a:p>
        </p:txBody>
      </p:sp>
      <p:sp>
        <p:nvSpPr>
          <p:cNvPr id="102416" name="Text Box 16"/>
          <p:cNvSpPr txBox="1">
            <a:spLocks noChangeArrowheads="1"/>
          </p:cNvSpPr>
          <p:nvPr/>
        </p:nvSpPr>
        <p:spPr bwMode="auto">
          <a:xfrm>
            <a:off x="5715000" y="51816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chemeClr val="bg1"/>
                </a:solidFill>
              </a:rPr>
              <a:t>Il ach</a:t>
            </a:r>
            <a:r>
              <a:rPr lang="en-US" sz="1800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en-US" sz="1800" b="1">
                <a:solidFill>
                  <a:schemeClr val="bg1"/>
                </a:solidFill>
              </a:rPr>
              <a:t>te un pain complet.</a:t>
            </a:r>
          </a:p>
        </p:txBody>
      </p:sp>
      <p:sp>
        <p:nvSpPr>
          <p:cNvPr id="102417" name="Text Box 17"/>
          <p:cNvSpPr txBox="1">
            <a:spLocks noChangeArrowheads="1"/>
          </p:cNvSpPr>
          <p:nvPr/>
        </p:nvSpPr>
        <p:spPr bwMode="auto">
          <a:xfrm>
            <a:off x="1765300" y="762000"/>
            <a:ext cx="13636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Je voudrais une baguette, s’il vous pla</a:t>
            </a:r>
            <a:r>
              <a:rPr lang="en-US" sz="1000" b="1">
                <a:cs typeface="Arial" charset="0"/>
              </a:rPr>
              <a:t>î</a:t>
            </a:r>
            <a:r>
              <a:rPr lang="en-US" sz="1000" b="1"/>
              <a:t>t.</a:t>
            </a:r>
          </a:p>
        </p:txBody>
      </p:sp>
      <p:sp>
        <p:nvSpPr>
          <p:cNvPr id="102418" name="Text Box 18"/>
          <p:cNvSpPr txBox="1">
            <a:spLocks noChangeArrowheads="1"/>
          </p:cNvSpPr>
          <p:nvPr/>
        </p:nvSpPr>
        <p:spPr bwMode="auto">
          <a:xfrm>
            <a:off x="3514725" y="1808163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Ah, je regrette, il n’y a plus de baguettes.</a:t>
            </a:r>
          </a:p>
        </p:txBody>
      </p:sp>
      <p:sp>
        <p:nvSpPr>
          <p:cNvPr id="102419" name="Text Box 19"/>
          <p:cNvSpPr txBox="1">
            <a:spLocks noChangeArrowheads="1"/>
          </p:cNvSpPr>
          <p:nvPr/>
        </p:nvSpPr>
        <p:spPr bwMode="auto">
          <a:xfrm>
            <a:off x="5424488" y="866775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000" b="1"/>
              <a:t>Bon, alors un pain complet.</a:t>
            </a:r>
          </a:p>
        </p:txBody>
      </p:sp>
      <p:sp>
        <p:nvSpPr>
          <p:cNvPr id="102420" name="Text Box 20"/>
          <p:cNvSpPr txBox="1">
            <a:spLocks noChangeArrowheads="1"/>
          </p:cNvSpPr>
          <p:nvPr/>
        </p:nvSpPr>
        <p:spPr bwMode="auto">
          <a:xfrm>
            <a:off x="6981825" y="1987550"/>
            <a:ext cx="877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/>
              <a:t>Et avec </a:t>
            </a:r>
            <a:r>
              <a:rPr lang="en-US" sz="1000" b="1">
                <a:cs typeface="Arial" charset="0"/>
              </a:rPr>
              <a:t>ç</a:t>
            </a:r>
            <a:r>
              <a:rPr lang="en-US" sz="1000" b="1"/>
              <a:t>a?</a:t>
            </a:r>
          </a:p>
        </p:txBody>
      </p:sp>
      <p:sp>
        <p:nvSpPr>
          <p:cNvPr id="102421" name="Text Box 21"/>
          <p:cNvSpPr txBox="1">
            <a:spLocks noChangeArrowheads="1"/>
          </p:cNvSpPr>
          <p:nvPr/>
        </p:nvSpPr>
        <p:spPr bwMode="auto">
          <a:xfrm>
            <a:off x="5643563" y="2706688"/>
            <a:ext cx="12112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/>
              <a:t>C’est tout, merci.</a:t>
            </a:r>
          </a:p>
        </p:txBody>
      </p:sp>
      <p:pic>
        <p:nvPicPr>
          <p:cNvPr id="102429" name="Picture 29" descr="audio-small">
            <a:hlinkClick r:id="" action="ppaction://noaction">
              <a:snd r:embed="rId3" name="39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4605338"/>
            <a:ext cx="228600" cy="215900"/>
          </a:xfrm>
          <a:prstGeom prst="rect">
            <a:avLst/>
          </a:prstGeom>
          <a:noFill/>
        </p:spPr>
      </p:pic>
      <p:pic>
        <p:nvPicPr>
          <p:cNvPr id="102430" name="Picture 30" descr="audio-small">
            <a:hlinkClick r:id="" action="ppaction://noaction">
              <a:snd r:embed="rId5" name="40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5010150"/>
            <a:ext cx="228600" cy="215900"/>
          </a:xfrm>
          <a:prstGeom prst="rect">
            <a:avLst/>
          </a:prstGeom>
          <a:noFill/>
        </p:spPr>
      </p:pic>
      <p:pic>
        <p:nvPicPr>
          <p:cNvPr id="102431" name="Picture 31" descr="audio-small">
            <a:hlinkClick r:id="" action="ppaction://noaction">
              <a:snd r:embed="rId6" name="4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5414963"/>
            <a:ext cx="228600" cy="215900"/>
          </a:xfrm>
          <a:prstGeom prst="rect">
            <a:avLst/>
          </a:prstGeom>
          <a:noFill/>
        </p:spPr>
      </p:pic>
      <p:pic>
        <p:nvPicPr>
          <p:cNvPr id="102432" name="Picture 32" descr="audio-small">
            <a:hlinkClick r:id="" action="ppaction://noaction">
              <a:snd r:embed="rId7" name="45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9263" y="4584700"/>
            <a:ext cx="228600" cy="215900"/>
          </a:xfrm>
          <a:prstGeom prst="rect">
            <a:avLst/>
          </a:prstGeom>
          <a:noFill/>
        </p:spPr>
      </p:pic>
      <p:pic>
        <p:nvPicPr>
          <p:cNvPr id="102433" name="Picture 33" descr="audio-small">
            <a:hlinkClick r:id="" action="ppaction://noaction">
              <a:snd r:embed="rId8" name="4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4025" y="5243513"/>
            <a:ext cx="228600" cy="215900"/>
          </a:xfrm>
          <a:prstGeom prst="rect">
            <a:avLst/>
          </a:prstGeom>
          <a:noFill/>
        </p:spPr>
      </p:pic>
      <p:pic>
        <p:nvPicPr>
          <p:cNvPr id="102424" name="Picture 24" descr="audio-small">
            <a:hlinkClick r:id="" action="ppaction://noaction">
              <a:snd r:embed="rId9" name="3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903288"/>
            <a:ext cx="228600" cy="215900"/>
          </a:xfrm>
          <a:prstGeom prst="rect">
            <a:avLst/>
          </a:prstGeom>
          <a:noFill/>
        </p:spPr>
      </p:pic>
      <p:pic>
        <p:nvPicPr>
          <p:cNvPr id="102425" name="Picture 25" descr="audio-small">
            <a:hlinkClick r:id="" action="ppaction://noaction">
              <a:snd r:embed="rId10" name="38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9663" y="1885950"/>
            <a:ext cx="228600" cy="215900"/>
          </a:xfrm>
          <a:prstGeom prst="rect">
            <a:avLst/>
          </a:prstGeom>
          <a:noFill/>
        </p:spPr>
      </p:pic>
      <p:pic>
        <p:nvPicPr>
          <p:cNvPr id="102426" name="Picture 26" descr="audio-small">
            <a:hlinkClick r:id="" action="ppaction://noaction">
              <a:snd r:embed="rId11" name="42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944563"/>
            <a:ext cx="228600" cy="215900"/>
          </a:xfrm>
          <a:prstGeom prst="rect">
            <a:avLst/>
          </a:prstGeom>
          <a:noFill/>
        </p:spPr>
      </p:pic>
      <p:pic>
        <p:nvPicPr>
          <p:cNvPr id="102427" name="Picture 27" descr="audio-small">
            <a:hlinkClick r:id="" action="ppaction://noaction">
              <a:snd r:embed="rId12" name="4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6225" y="2028825"/>
            <a:ext cx="228600" cy="215900"/>
          </a:xfrm>
          <a:prstGeom prst="rect">
            <a:avLst/>
          </a:prstGeom>
          <a:noFill/>
        </p:spPr>
      </p:pic>
      <p:pic>
        <p:nvPicPr>
          <p:cNvPr id="102428" name="Picture 28" descr="audio-small">
            <a:hlinkClick r:id="" action="ppaction://noaction">
              <a:snd r:embed="rId13" name="44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0375" y="2725738"/>
            <a:ext cx="228600" cy="21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2" grpId="0"/>
      <p:bldP spid="102413" grpId="0"/>
      <p:bldP spid="102414" grpId="0"/>
      <p:bldP spid="102415" grpId="0"/>
      <p:bldP spid="102416" grpId="0"/>
      <p:bldP spid="102417" grpId="0"/>
      <p:bldP spid="102418" grpId="0"/>
      <p:bldP spid="102419" grpId="0"/>
      <p:bldP spid="102420" grpId="0"/>
      <p:bldP spid="1024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685800" y="1447800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1. On ach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è</a:t>
            </a:r>
            <a:r>
              <a:rPr lang="fr-FR" b="1">
                <a:solidFill>
                  <a:schemeClr val="bg1"/>
                </a:solidFill>
              </a:rPr>
              <a:t>te des crevettes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à</a:t>
            </a:r>
            <a:r>
              <a:rPr lang="fr-FR" b="1">
                <a:solidFill>
                  <a:schemeClr val="bg1"/>
                </a:solidFill>
              </a:rPr>
              <a:t> la boulangerie.</a:t>
            </a:r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1038225" y="1862138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 dirty="0" smtClean="0">
                <a:solidFill>
                  <a:srgbClr val="FFCC00"/>
                </a:solidFill>
              </a:rPr>
              <a:t>Faux</a:t>
            </a:r>
            <a:endParaRPr lang="fr-FR" b="1" dirty="0">
              <a:solidFill>
                <a:srgbClr val="FFCC00"/>
              </a:solidFill>
            </a:endParaRP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>
            <a:off x="1009650" y="344805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 dirty="0" smtClean="0">
                <a:solidFill>
                  <a:srgbClr val="FFCC00"/>
                </a:solidFill>
              </a:rPr>
              <a:t>Faux</a:t>
            </a:r>
            <a:endParaRPr lang="fr-FR" b="1" dirty="0">
              <a:solidFill>
                <a:srgbClr val="FFCC00"/>
              </a:solidFill>
            </a:endParaRPr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1828800" y="4572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dirty="0" smtClean="0">
                <a:solidFill>
                  <a:srgbClr val="FFCC00"/>
                </a:solidFill>
              </a:rPr>
              <a:t>Vrai ou Faux ?</a:t>
            </a:r>
            <a:endParaRPr lang="en-US" b="1" dirty="0">
              <a:solidFill>
                <a:srgbClr val="FFCC00"/>
              </a:solidFill>
            </a:endParaRPr>
          </a:p>
        </p:txBody>
      </p:sp>
      <p:sp>
        <p:nvSpPr>
          <p:cNvPr id="9265" name="Rectangle 49"/>
          <p:cNvSpPr>
            <a:spLocks noChangeArrowheads="1"/>
          </p:cNvSpPr>
          <p:nvPr/>
        </p:nvSpPr>
        <p:spPr bwMode="auto">
          <a:xfrm>
            <a:off x="1009650" y="5062538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 dirty="0" err="1" smtClean="0">
                <a:solidFill>
                  <a:srgbClr val="FFCC00"/>
                </a:solidFill>
              </a:rPr>
              <a:t>Vrai</a:t>
            </a:r>
            <a:endParaRPr lang="fr-FR" b="1" dirty="0">
              <a:solidFill>
                <a:srgbClr val="FFCC00"/>
              </a:solidFill>
            </a:endParaRPr>
          </a:p>
        </p:txBody>
      </p:sp>
      <p:sp>
        <p:nvSpPr>
          <p:cNvPr id="9266" name="Rectangle 50"/>
          <p:cNvSpPr>
            <a:spLocks noChangeArrowheads="1"/>
          </p:cNvSpPr>
          <p:nvPr/>
        </p:nvSpPr>
        <p:spPr bwMode="auto">
          <a:xfrm>
            <a:off x="685800" y="2682875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2. Mme Hervé cherche du fromage. Elle va </a:t>
            </a:r>
          </a:p>
          <a:p>
            <a:r>
              <a:rPr lang="en-US" b="1">
                <a:solidFill>
                  <a:schemeClr val="bg1"/>
                </a:solidFill>
              </a:rPr>
              <a:t>    à l’épicerie.</a:t>
            </a:r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685800" y="4254500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3. </a:t>
            </a:r>
            <a:r>
              <a:rPr lang="en-US" b="1">
                <a:solidFill>
                  <a:schemeClr val="bg1"/>
                </a:solidFill>
              </a:rPr>
              <a:t>À</a:t>
            </a:r>
            <a:r>
              <a:rPr lang="fr-FR" b="1">
                <a:solidFill>
                  <a:schemeClr val="bg1"/>
                </a:solidFill>
              </a:rPr>
              <a:t> la boucherie on ach</a:t>
            </a:r>
            <a:r>
              <a:rPr lang="en-US" b="1">
                <a:solidFill>
                  <a:schemeClr val="bg1"/>
                </a:solidFill>
              </a:rPr>
              <a:t>è</a:t>
            </a:r>
            <a:r>
              <a:rPr lang="fr-FR" b="1">
                <a:solidFill>
                  <a:schemeClr val="bg1"/>
                </a:solidFill>
              </a:rPr>
              <a:t>te du porc, de </a:t>
            </a:r>
          </a:p>
          <a:p>
            <a:r>
              <a:rPr lang="fr-FR" b="1">
                <a:solidFill>
                  <a:schemeClr val="bg1"/>
                </a:solidFill>
              </a:rPr>
              <a:t>    l’agneau et du poulet.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7" grpId="0"/>
      <p:bldP spid="9260" grpId="0"/>
      <p:bldP spid="9262" grpId="0"/>
      <p:bldP spid="9265" grpId="0"/>
      <p:bldP spid="9266" grpId="0"/>
      <p:bldP spid="9267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3326</TotalTime>
  <Words>245</Words>
  <Application>Microsoft Office PowerPoint</Application>
  <PresentationFormat>On-screen Show (4:3)</PresentationFormat>
  <Paragraphs>61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Horizons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Cherie Hatton</dc:creator>
  <cp:lastModifiedBy>Danielle Berndt</cp:lastModifiedBy>
  <cp:revision>350</cp:revision>
  <dcterms:created xsi:type="dcterms:W3CDTF">2004-05-17T15:03:46Z</dcterms:created>
  <dcterms:modified xsi:type="dcterms:W3CDTF">2012-05-03T10:43:49Z</dcterms:modified>
</cp:coreProperties>
</file>